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11"/>
  </p:notesMasterIdLst>
  <p:sldIdLst>
    <p:sldId id="286" r:id="rId2"/>
    <p:sldId id="279" r:id="rId3"/>
    <p:sldId id="280" r:id="rId4"/>
    <p:sldId id="282" r:id="rId5"/>
    <p:sldId id="283" r:id="rId6"/>
    <p:sldId id="296" r:id="rId7"/>
    <p:sldId id="297" r:id="rId8"/>
    <p:sldId id="298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19C8"/>
    <a:srgbClr val="FFFFFF"/>
    <a:srgbClr val="66FFFF"/>
    <a:srgbClr val="99FF33"/>
    <a:srgbClr val="0000FF"/>
    <a:srgbClr val="002DFF"/>
    <a:srgbClr val="FFFFCC"/>
    <a:srgbClr val="FA4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3842" autoAdjust="0"/>
  </p:normalViewPr>
  <p:slideViewPr>
    <p:cSldViewPr>
      <p:cViewPr varScale="1">
        <p:scale>
          <a:sx n="59" d="100"/>
          <a:sy n="59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29DC96-F597-491A-8E8D-3E975CA82EB5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084BC7-0FEC-46DF-890A-663421E5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08F1E-C7EB-4BD6-AEBB-6B16DCA40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0D5F0-D0D7-4F1F-8267-FADC55A35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9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0D5F0-D0D7-4F1F-8267-FADC55A35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12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0D5F0-D0D7-4F1F-8267-FADC55A35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3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0D5F0-D0D7-4F1F-8267-FADC55A35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86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0D5F0-D0D7-4F1F-8267-FADC55A35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57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1F17-2B2D-461C-8914-87E89103DD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6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51786-EF97-4F07-987A-8B1E958FEA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DB3CB-39BA-4E92-BF69-B9461FBDD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3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DD430-0466-4849-A849-8D11BFDD10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6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67EAE-6903-4F6C-96A4-2DC5E1A7D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E95AF-1237-4DE0-82F7-4A1874D010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F325B-3F32-401D-A20D-6ABD9DD37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3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82086-DBFE-4046-AEE9-073F182917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1246C-9D61-4DE5-B3C9-AB7D08C75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A3EE9-2A9A-4C1B-AB66-B0B9EE609D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F0D5F0-D0D7-4F1F-8267-FADC55A35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20"/>
          <p:cNvSpPr>
            <a:spLocks noChangeArrowheads="1" noChangeShapeType="1" noTextEdit="1"/>
          </p:cNvSpPr>
          <p:nvPr/>
        </p:nvSpPr>
        <p:spPr bwMode="auto">
          <a:xfrm>
            <a:off x="2286000" y="2925816"/>
            <a:ext cx="541048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77</a:t>
            </a:r>
          </a:p>
        </p:txBody>
      </p:sp>
      <p:sp>
        <p:nvSpPr>
          <p:cNvPr id="5124" name="WordArt 21"/>
          <p:cNvSpPr>
            <a:spLocks noChangeArrowheads="1" noChangeShapeType="1" noTextEdit="1"/>
          </p:cNvSpPr>
          <p:nvPr/>
        </p:nvSpPr>
        <p:spPr bwMode="auto">
          <a:xfrm>
            <a:off x="609600" y="4084144"/>
            <a:ext cx="7359576" cy="1904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 toán về tỉ số phần trăm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  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tiếp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0247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0250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1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2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3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46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150" y="2368603"/>
            <a:ext cx="1600588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327E29-AE14-4350-B432-0B4324750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0" y="934506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</p:spTree>
  </p:cSld>
  <p:clrMapOvr>
    <a:masterClrMapping/>
  </p:clrMapOvr>
  <p:transition advTm="22411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2"/>
          <p:cNvSpPr>
            <a:spLocks noChangeShapeType="1"/>
          </p:cNvSpPr>
          <p:nvPr/>
        </p:nvSpPr>
        <p:spPr bwMode="auto">
          <a:xfrm>
            <a:off x="3357563" y="2528396"/>
            <a:ext cx="0" cy="2733675"/>
          </a:xfrm>
          <a:prstGeom prst="line">
            <a:avLst/>
          </a:prstGeom>
          <a:noFill/>
          <a:ln w="19050">
            <a:solidFill>
              <a:srgbClr val="0B19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Text Box 17"/>
          <p:cNvSpPr txBox="1">
            <a:spLocks noChangeArrowheads="1"/>
          </p:cNvSpPr>
          <p:nvPr/>
        </p:nvSpPr>
        <p:spPr bwMode="auto">
          <a:xfrm>
            <a:off x="3205163" y="2295041"/>
            <a:ext cx="4951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1%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3813175" y="2710966"/>
            <a:ext cx="1973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</a:rPr>
              <a:t>800 : 100   =</a:t>
            </a:r>
          </a:p>
        </p:txBody>
      </p:sp>
      <p:sp>
        <p:nvSpPr>
          <p:cNvPr id="4101" name="Text Box 20"/>
          <p:cNvSpPr txBox="1">
            <a:spLocks noChangeArrowheads="1"/>
          </p:cNvSpPr>
          <p:nvPr/>
        </p:nvSpPr>
        <p:spPr bwMode="auto">
          <a:xfrm>
            <a:off x="3589338" y="3041166"/>
            <a:ext cx="555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b="1" dirty="0" err="1">
                <a:solidFill>
                  <a:srgbClr val="FF0000"/>
                </a:solidFill>
                <a:latin typeface="Times New Roman" pitchFamily="18" charset="0"/>
              </a:rPr>
              <a:t>nữ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trường là: </a:t>
            </a:r>
          </a:p>
        </p:txBody>
      </p:sp>
      <p:sp>
        <p:nvSpPr>
          <p:cNvPr id="4102" name="Text Box 21"/>
          <p:cNvSpPr txBox="1">
            <a:spLocks noChangeArrowheads="1"/>
          </p:cNvSpPr>
          <p:nvPr/>
        </p:nvSpPr>
        <p:spPr bwMode="auto">
          <a:xfrm>
            <a:off x="3765550" y="3407879"/>
            <a:ext cx="2049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</a:rPr>
              <a:t>8   x   52,5  =</a:t>
            </a:r>
          </a:p>
        </p:txBody>
      </p:sp>
      <p:sp>
        <p:nvSpPr>
          <p:cNvPr id="4103" name="Text Box 22"/>
          <p:cNvSpPr txBox="1">
            <a:spLocks noChangeArrowheads="1"/>
          </p:cNvSpPr>
          <p:nvPr/>
        </p:nvSpPr>
        <p:spPr bwMode="auto">
          <a:xfrm>
            <a:off x="3357563" y="4319915"/>
            <a:ext cx="5554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Hai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gộp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104" name="Text Box 23"/>
          <p:cNvSpPr txBox="1">
            <a:spLocks noChangeArrowheads="1"/>
          </p:cNvSpPr>
          <p:nvPr/>
        </p:nvSpPr>
        <p:spPr bwMode="auto">
          <a:xfrm>
            <a:off x="3281363" y="4718378"/>
            <a:ext cx="4887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</a:rPr>
              <a:t>              800 : 100  x  52,5  =  420</a:t>
            </a:r>
          </a:p>
        </p:txBody>
      </p:sp>
      <p:sp>
        <p:nvSpPr>
          <p:cNvPr id="4105" name="Text Box 24"/>
          <p:cNvSpPr txBox="1">
            <a:spLocks noChangeArrowheads="1"/>
          </p:cNvSpPr>
          <p:nvPr/>
        </p:nvSpPr>
        <p:spPr bwMode="auto">
          <a:xfrm>
            <a:off x="3357563" y="5147003"/>
            <a:ext cx="517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</a:rPr>
              <a:t>Hoặc:    800  x  52,5 : 100 =  420</a:t>
            </a:r>
          </a:p>
        </p:txBody>
      </p:sp>
      <p:sp>
        <p:nvSpPr>
          <p:cNvPr id="4106" name="Text Box 25"/>
          <p:cNvSpPr txBox="1">
            <a:spLocks noChangeArrowheads="1"/>
          </p:cNvSpPr>
          <p:nvPr/>
        </p:nvSpPr>
        <p:spPr bwMode="auto">
          <a:xfrm>
            <a:off x="5634038" y="2676041"/>
            <a:ext cx="204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</a:rPr>
              <a:t>8 (học sinh)</a:t>
            </a:r>
          </a:p>
        </p:txBody>
      </p:sp>
      <p:sp>
        <p:nvSpPr>
          <p:cNvPr id="4107" name="Text Box 28"/>
          <p:cNvSpPr txBox="1">
            <a:spLocks noChangeArrowheads="1"/>
          </p:cNvSpPr>
          <p:nvPr/>
        </p:nvSpPr>
        <p:spPr bwMode="auto">
          <a:xfrm>
            <a:off x="5710238" y="3387241"/>
            <a:ext cx="2049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</a:rPr>
              <a:t>420 (học sinh)</a:t>
            </a:r>
          </a:p>
        </p:txBody>
      </p:sp>
      <p:sp>
        <p:nvSpPr>
          <p:cNvPr id="4108" name="Text Box 6"/>
          <p:cNvSpPr txBox="1">
            <a:spLocks noChangeArrowheads="1"/>
          </p:cNvSpPr>
          <p:nvPr/>
        </p:nvSpPr>
        <p:spPr bwMode="auto">
          <a:xfrm>
            <a:off x="152400" y="1047266"/>
            <a:ext cx="8891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Ví dụ: 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 trường tiểu học có 800 học sinh, trong đó số  học sinh nữ chiếm 52,5% .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88900" y="2209316"/>
            <a:ext cx="2971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100% : 800 học sinh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52,5%: ... học sinh ?</a:t>
            </a:r>
            <a:endParaRPr lang="ru-RU" altLang="en-US" b="1" dirty="0">
              <a:solidFill>
                <a:srgbClr val="0B19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10" name="Straight Connector 6"/>
          <p:cNvCxnSpPr>
            <a:cxnSpLocks noChangeShapeType="1"/>
          </p:cNvCxnSpPr>
          <p:nvPr/>
        </p:nvCxnSpPr>
        <p:spPr bwMode="auto">
          <a:xfrm>
            <a:off x="4414361" y="1462397"/>
            <a:ext cx="151765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1" name="Straight Connector 6"/>
          <p:cNvCxnSpPr>
            <a:cxnSpLocks noChangeShapeType="1"/>
          </p:cNvCxnSpPr>
          <p:nvPr/>
        </p:nvCxnSpPr>
        <p:spPr bwMode="auto">
          <a:xfrm>
            <a:off x="1143000" y="1877529"/>
            <a:ext cx="1858963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2" name="Straight Connector 6"/>
          <p:cNvCxnSpPr>
            <a:cxnSpLocks noChangeShapeType="1"/>
          </p:cNvCxnSpPr>
          <p:nvPr/>
        </p:nvCxnSpPr>
        <p:spPr bwMode="auto">
          <a:xfrm>
            <a:off x="3840956" y="1861157"/>
            <a:ext cx="2817813" cy="793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152400" y="5577215"/>
            <a:ext cx="8891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Muốn tìm 52,5 % của 800 ta có thể lấy 800 chia cho 100 rồi nhân với 52,5 hoặc lấy 800 nhân với 52,5 rồi chia cho 100.</a:t>
            </a:r>
          </a:p>
        </p:txBody>
      </p:sp>
      <p:sp>
        <p:nvSpPr>
          <p:cNvPr id="4116" name="TextBox 1"/>
          <p:cNvSpPr txBox="1">
            <a:spLocks noChangeArrowheads="1"/>
          </p:cNvSpPr>
          <p:nvPr/>
        </p:nvSpPr>
        <p:spPr bwMode="auto">
          <a:xfrm>
            <a:off x="-100012" y="25400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2309BF"/>
                </a:solidFill>
                <a:latin typeface="Times New Roman" pitchFamily="18" charset="0"/>
              </a:rPr>
              <a:t>Toán</a:t>
            </a:r>
            <a:endParaRPr lang="en-US" altLang="en-US" sz="2800" dirty="0">
              <a:solidFill>
                <a:srgbClr val="2309BF"/>
              </a:solidFill>
              <a:latin typeface="Times New Roman" pitchFamily="18" charset="0"/>
            </a:endParaRPr>
          </a:p>
        </p:txBody>
      </p:sp>
      <p:sp>
        <p:nvSpPr>
          <p:cNvPr id="4117" name="Rectangle 4"/>
          <p:cNvSpPr>
            <a:spLocks noChangeArrowheads="1"/>
          </p:cNvSpPr>
          <p:nvPr/>
        </p:nvSpPr>
        <p:spPr bwMode="auto">
          <a:xfrm>
            <a:off x="-31531" y="528923"/>
            <a:ext cx="911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toán về tỉ số phần trăm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(tiếp theo)</a:t>
            </a:r>
          </a:p>
        </p:txBody>
      </p:sp>
      <p:sp>
        <p:nvSpPr>
          <p:cNvPr id="4118" name="TextBox 2"/>
          <p:cNvSpPr txBox="1">
            <a:spLocks noChangeArrowheads="1"/>
          </p:cNvSpPr>
          <p:nvPr/>
        </p:nvSpPr>
        <p:spPr bwMode="auto">
          <a:xfrm>
            <a:off x="4866482" y="1918925"/>
            <a:ext cx="1897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3AED09B0-6B52-4D2C-BA96-32DE9B50E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2" y="3895234"/>
            <a:ext cx="3352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 dirty="0" err="1">
                <a:solidFill>
                  <a:srgbClr val="0B19C8"/>
                </a:solidFill>
                <a:latin typeface="Times New Roman" pitchFamily="18" charset="0"/>
              </a:rPr>
              <a:t>Đáp</a:t>
            </a:r>
            <a:r>
              <a:rPr lang="vi-VN" altLang="en-US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vi-VN" altLang="en-US" b="1" dirty="0" err="1">
                <a:solidFill>
                  <a:srgbClr val="0B19C8"/>
                </a:solidFill>
                <a:latin typeface="Times New Roman" pitchFamily="18" charset="0"/>
              </a:rPr>
              <a:t>số</a:t>
            </a:r>
            <a:r>
              <a:rPr lang="vi-VN" altLang="en-US" b="1" dirty="0">
                <a:solidFill>
                  <a:srgbClr val="0B19C8"/>
                </a:solidFill>
                <a:latin typeface="Times New Roman" pitchFamily="18" charset="0"/>
              </a:rPr>
              <a:t>: 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</a:rPr>
              <a:t>420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</a:rPr>
              <a:t>sinh</a:t>
            </a:r>
            <a:endParaRPr lang="en-US" altLang="en-US" b="1" dirty="0">
              <a:solidFill>
                <a:srgbClr val="0B19C8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51"/>
    </mc:Choice>
    <mc:Fallback xmlns="">
      <p:transition spd="slow" advTm="130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  <p:bldP spid="4103" grpId="0"/>
      <p:bldP spid="4104" grpId="0"/>
      <p:bldP spid="4105" grpId="0"/>
      <p:bldP spid="4106" grpId="0"/>
      <p:bldP spid="4107" grpId="0"/>
      <p:bldP spid="4109" grpId="0"/>
      <p:bldP spid="53271" grpId="0"/>
      <p:bldP spid="41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69863" y="457200"/>
            <a:ext cx="8974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toán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0,5%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. Một người gửi tiết kiệm 1 000 000 đồng.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662" y="2939773"/>
            <a:ext cx="867330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 eaLnBrk="1" hangingPunct="1"/>
            <a:r>
              <a:rPr lang="en-US" altLang="en-US" sz="30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 tiền lãi sau một tháng là:</a:t>
            </a:r>
          </a:p>
          <a:p>
            <a:pPr algn="ctr" eaLnBrk="1" hangingPunct="1"/>
            <a:r>
              <a:rPr lang="en-US" altLang="en-US" sz="30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           1 000 000 : 100 x 0,5 = 5 000 (đồng)</a:t>
            </a:r>
          </a:p>
          <a:p>
            <a:pPr algn="ctr" eaLnBrk="1" hangingPunct="1"/>
            <a:r>
              <a:rPr lang="en-US" altLang="en-US" sz="30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0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: 1 000 000 x 0,5 : 100 =   5 000 (</a:t>
            </a:r>
            <a:r>
              <a:rPr lang="en-US" altLang="en-US" sz="30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0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)                                </a:t>
            </a:r>
          </a:p>
          <a:p>
            <a:pPr algn="ctr" eaLnBrk="1" hangingPunct="1"/>
            <a:r>
              <a:rPr lang="en-US" alt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số: 5 000 đồng.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349981" y="1353751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Tóm tắt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150081" y="1779232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1 000 000 đồng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582151" y="1779232"/>
            <a:ext cx="160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100%: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582151" y="2287884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0,5%: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161056" y="2366055"/>
            <a:ext cx="197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….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đồng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? 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82521" y="5410594"/>
            <a:ext cx="88915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Muốn tìm 0,5 % của 1 000 000 ta có thể lấy 1000 000 chia cho 100 rồi nhân với 0,5 hoặc lấy 1 000 000 nhân với 0,5 rồi chia cho 100.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380137D-1B51-4E39-AB77-D4D09FBC39F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93"/>
    </mc:Choice>
    <mc:Fallback xmlns="">
      <p:transition spd="slow" advTm="6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8201" grpId="0"/>
      <p:bldP spid="8202" grpId="0"/>
      <p:bldP spid="8203" grpId="0"/>
      <p:bldP spid="8204" grpId="0"/>
      <p:bldP spid="820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61913" y="34556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 1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5A có 32 học sinh, trong đó số học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75%.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5A?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3400" y="1778883"/>
            <a:ext cx="6078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100% 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học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sinh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5A              </a:t>
            </a:r>
            <a:r>
              <a:rPr lang="vi-VN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: 32 học sinh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86051" y="2295489"/>
            <a:ext cx="632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  75%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học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sinh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thích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tập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    : .... 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học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sinh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? </a:t>
            </a:r>
          </a:p>
        </p:txBody>
      </p:sp>
      <p:sp>
        <p:nvSpPr>
          <p:cNvPr id="56336" name="TextBox 19"/>
          <p:cNvSpPr txBox="1">
            <a:spLocks noChangeArrowheads="1"/>
          </p:cNvSpPr>
          <p:nvPr/>
        </p:nvSpPr>
        <p:spPr bwMode="auto">
          <a:xfrm>
            <a:off x="1905001" y="3813279"/>
            <a:ext cx="5867399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 học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5A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32 x75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</a:rPr>
              <a:t>:100 </a:t>
            </a:r>
            <a:r>
              <a:rPr lang="en-US" altLang="en-US" sz="2800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= 24(học sinh)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Box 18"/>
          <p:cNvSpPr txBox="1">
            <a:spLocks noChangeArrowheads="1"/>
          </p:cNvSpPr>
          <p:nvPr/>
        </p:nvSpPr>
        <p:spPr bwMode="auto">
          <a:xfrm>
            <a:off x="3038271" y="3117712"/>
            <a:ext cx="178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 dirty="0" err="1"/>
              <a:t>Bài</a:t>
            </a:r>
            <a:r>
              <a:rPr lang="en-US" u="sng" dirty="0"/>
              <a:t> </a:t>
            </a:r>
            <a:r>
              <a:rPr lang="en-US" u="sng" dirty="0" err="1"/>
              <a:t>giải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731504" y="4112443"/>
            <a:ext cx="143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379254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D3270-4BE1-449A-B705-B5E02AA8E517}"/>
              </a:ext>
            </a:extLst>
          </p:cNvPr>
          <p:cNvSpPr txBox="1"/>
          <p:nvPr/>
        </p:nvSpPr>
        <p:spPr>
          <a:xfrm>
            <a:off x="1509949" y="1231499"/>
            <a:ext cx="1322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600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Tóm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600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tắt</a:t>
            </a:r>
            <a:endParaRPr lang="en-US" sz="2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62"/>
    </mc:Choice>
    <mc:Fallback xmlns="">
      <p:transition spd="slow" advTm="65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56336" grpId="0"/>
      <p:bldP spid="1024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50285" y="1857593"/>
            <a:ext cx="183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15578" y="2319258"/>
            <a:ext cx="57071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 tiền lãi sau một tháng là:</a:t>
            </a:r>
          </a:p>
          <a:p>
            <a:pPr algn="ctr" eaLnBrk="1" hangingPunct="1"/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3 000 000 : 100 x 0,5 = 15 000(đồng)</a:t>
            </a:r>
          </a:p>
          <a:p>
            <a:pPr algn="ctr" eaLnBrk="1" hangingPunct="1"/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3 000 000 + 15 000 = 3 015 000 (đồng)</a:t>
            </a:r>
          </a:p>
          <a:p>
            <a:pPr algn="ctr" eaLnBrk="1" hangingPunct="1"/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 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3 015 000  đồng.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360362" y="4627582"/>
            <a:ext cx="8423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:       </a:t>
            </a:r>
          </a:p>
          <a:p>
            <a:pPr eaLnBrk="1" hangingPunct="1"/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100% + 0,5% = 100,5% (</a:t>
            </a:r>
            <a:r>
              <a:rPr lang="en-US" altLang="en-US" b="1" i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        3 000 000 : 100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100,5 = 3 015 000 (đồng)</a:t>
            </a:r>
          </a:p>
          <a:p>
            <a:pPr eaLnBrk="1" hangingPunct="1"/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 : 3 015 000  đồng.</a:t>
            </a:r>
          </a:p>
        </p:txBody>
      </p:sp>
      <p:sp>
        <p:nvSpPr>
          <p:cNvPr id="10244" name="TextBox 18"/>
          <p:cNvSpPr txBox="1">
            <a:spLocks noChangeArrowheads="1"/>
          </p:cNvSpPr>
          <p:nvPr/>
        </p:nvSpPr>
        <p:spPr bwMode="auto">
          <a:xfrm>
            <a:off x="1207620" y="1911474"/>
            <a:ext cx="1677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CÁCH 1</a:t>
            </a:r>
          </a:p>
        </p:txBody>
      </p:sp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1258420" y="417038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CÁCH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05200" y="4165917"/>
            <a:ext cx="183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D87368F-A528-4F0A-BC0F-A21A3A19D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34556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2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0,5%.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3 000 000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26"/>
    </mc:Choice>
    <mc:Fallback xmlns="">
      <p:transition spd="slow" advTm="97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294" grpId="0"/>
      <p:bldP spid="10244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61913" y="345561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7742" y="1786262"/>
            <a:ext cx="6078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a) 50%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cây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: …………………….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379254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D3270-4BE1-449A-B705-B5E02AA8E517}"/>
              </a:ext>
            </a:extLst>
          </p:cNvPr>
          <p:cNvSpPr txBox="1"/>
          <p:nvPr/>
        </p:nvSpPr>
        <p:spPr>
          <a:xfrm>
            <a:off x="5883565" y="1777882"/>
            <a:ext cx="2938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(1200 : 2 = 600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cây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600" dirty="0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7CEB55E-C42B-4585-A78F-8382F62F7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2518456"/>
            <a:ext cx="6078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b) 25%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cây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: …………………….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80F3025B-9F8D-4C9F-A88C-EF96C51E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3336865"/>
            <a:ext cx="6078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c) 75%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cây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: …………………….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5D3BF-A381-4A7F-86D4-14557157DF60}"/>
              </a:ext>
            </a:extLst>
          </p:cNvPr>
          <p:cNvSpPr txBox="1"/>
          <p:nvPr/>
        </p:nvSpPr>
        <p:spPr>
          <a:xfrm>
            <a:off x="3097011" y="1630468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600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cây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181BC-0FC5-4059-B123-2B3AD66B5FFC}"/>
              </a:ext>
            </a:extLst>
          </p:cNvPr>
          <p:cNvSpPr txBox="1"/>
          <p:nvPr/>
        </p:nvSpPr>
        <p:spPr>
          <a:xfrm>
            <a:off x="5791200" y="2474650"/>
            <a:ext cx="2938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(1200 : 4 = 300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cây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B1FC1C-E5B6-469C-B8F6-092F1B1F1F44}"/>
              </a:ext>
            </a:extLst>
          </p:cNvPr>
          <p:cNvSpPr txBox="1"/>
          <p:nvPr/>
        </p:nvSpPr>
        <p:spPr>
          <a:xfrm>
            <a:off x="3097011" y="235467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300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cây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E44CD-EEF6-4C66-92F7-9E2B3E2B3C40}"/>
              </a:ext>
            </a:extLst>
          </p:cNvPr>
          <p:cNvSpPr txBox="1"/>
          <p:nvPr/>
        </p:nvSpPr>
        <p:spPr>
          <a:xfrm>
            <a:off x="3156498" y="319747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900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cây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A74143-ECEC-485E-9489-F44513007BBA}"/>
              </a:ext>
            </a:extLst>
          </p:cNvPr>
          <p:cNvSpPr txBox="1"/>
          <p:nvPr/>
        </p:nvSpPr>
        <p:spPr>
          <a:xfrm>
            <a:off x="5791200" y="3507037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(600 + 300 = 900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cây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9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37"/>
    </mc:Choice>
    <mc:Fallback xmlns="">
      <p:transition spd="slow" advTm="79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61913" y="345561"/>
            <a:ext cx="914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2600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4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500 000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60%,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6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1504" y="4112443"/>
            <a:ext cx="143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379254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8B75C5-B78A-4591-8009-3F4D48871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465" y="1823778"/>
            <a:ext cx="183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C4BBC1-28ED-4D45-AA4C-3768D002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255" y="2232425"/>
            <a:ext cx="57071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500 000 : 100 x 60 = 300 000(đồng)</a:t>
            </a:r>
          </a:p>
          <a:p>
            <a:pPr algn="ctr" eaLnBrk="1" hangingPunct="1"/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500 000 – 300 000 = 200 000(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 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200 000  đồng.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3BF8072-4F6A-4A8E-8316-5BA5E4AC2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4613426"/>
            <a:ext cx="8423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:       </a:t>
            </a:r>
          </a:p>
          <a:p>
            <a:pPr algn="ctr" eaLnBrk="1" hangingPunct="1"/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100% -  60% = 40% (</a:t>
            </a:r>
            <a:r>
              <a:rPr lang="en-US" altLang="en-US" b="1" i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                 500 000 : 100 x 40 = 200 000(</a:t>
            </a:r>
            <a:r>
              <a:rPr lang="en-US" altLang="en-US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i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200 000 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86E7520D-4552-4D92-A8F1-850A1BF3B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77659"/>
            <a:ext cx="1677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CÁCH 1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C2A75B7B-ED83-45D7-A11B-A0E207E0B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4136567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CÁCH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78353-92DC-4B4D-8D14-B03E87364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226" y="4132102"/>
            <a:ext cx="183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8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79"/>
    </mc:Choice>
    <mc:Fallback xmlns="">
      <p:transition spd="slow" advTm="85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1315570erpqxojwmo">
            <a:extLst>
              <a:ext uri="{FF2B5EF4-FFF2-40B4-BE49-F238E27FC236}">
                <a16:creationId xmlns:a16="http://schemas.microsoft.com/office/drawing/2014/main" id="{9377F32F-05C0-4E1B-836E-B330F385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382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1315570erpqxojwmo">
            <a:extLst>
              <a:ext uri="{FF2B5EF4-FFF2-40B4-BE49-F238E27FC236}">
                <a16:creationId xmlns:a16="http://schemas.microsoft.com/office/drawing/2014/main" id="{DC5EDF7F-5B07-4031-ADDB-07E97CF3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0913" y="171450"/>
            <a:ext cx="3825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2">
            <a:extLst>
              <a:ext uri="{FF2B5EF4-FFF2-40B4-BE49-F238E27FC236}">
                <a16:creationId xmlns:a16="http://schemas.microsoft.com/office/drawing/2014/main" id="{23E4A7EC-0F8F-496E-A4D6-8F2DEB3C5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Oval 6">
            <a:extLst>
              <a:ext uri="{FF2B5EF4-FFF2-40B4-BE49-F238E27FC236}">
                <a16:creationId xmlns:a16="http://schemas.microsoft.com/office/drawing/2014/main" id="{5FB61D50-8886-4626-A942-6D6D86C2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14550"/>
            <a:ext cx="7620000" cy="3448050"/>
          </a:xfrm>
          <a:prstGeom prst="ellipse">
            <a:avLst/>
          </a:prstGeom>
          <a:solidFill>
            <a:schemeClr val="bg1"/>
          </a:solidFill>
          <a:ln w="9525">
            <a:solidFill>
              <a:srgbClr val="D60CC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78”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5" name="Picture 6">
            <a:extLst>
              <a:ext uri="{FF2B5EF4-FFF2-40B4-BE49-F238E27FC236}">
                <a16:creationId xmlns:a16="http://schemas.microsoft.com/office/drawing/2014/main" id="{4501EF0A-A09E-409C-B86B-BADFD4317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>
            <a:extLst>
              <a:ext uri="{FF2B5EF4-FFF2-40B4-BE49-F238E27FC236}">
                <a16:creationId xmlns:a16="http://schemas.microsoft.com/office/drawing/2014/main" id="{B8064109-8C42-4247-AF3A-D61CAEEC5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924C0B-EAC4-4CBC-9048-53AE6991B8C4}"/>
              </a:ext>
            </a:extLst>
          </p:cNvPr>
          <p:cNvSpPr/>
          <p:nvPr/>
        </p:nvSpPr>
        <p:spPr>
          <a:xfrm>
            <a:off x="1981200" y="1275080"/>
            <a:ext cx="5427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DẶN DÒ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5"/>
    </mc:Choice>
    <mc:Fallback xmlns="">
      <p:transition spd="slow" advTm="15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h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mmm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06556">
            <a:off x="6324601" y="4267201"/>
            <a:ext cx="1666875" cy="132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mmm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48401" y="721785"/>
            <a:ext cx="1376363" cy="113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mmm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0356">
            <a:off x="1905000" y="1752601"/>
            <a:ext cx="1447800" cy="11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 rot="-335868">
            <a:off x="839789" y="1742018"/>
            <a:ext cx="7202487" cy="37803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HẸN GẶP LẠI Ở BÀI HỌC SAU !</a:t>
            </a: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4495800" y="4445000"/>
            <a:ext cx="1447800" cy="1828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1189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3.7|10.2|4.9|23.8|0.9|4.7|4.4|3.6|5.8|4.9|3.3|6.5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.1|6|3.6|13.3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0.7|2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2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1.9|7.1|5.4|13.5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|1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1855</TotalTime>
  <Words>813</Words>
  <Application>Microsoft Office PowerPoint</Application>
  <PresentationFormat>On-screen Show (4:3)</PresentationFormat>
  <Paragraphs>86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233</cp:revision>
  <dcterms:created xsi:type="dcterms:W3CDTF">2009-12-12T14:49:20Z</dcterms:created>
  <dcterms:modified xsi:type="dcterms:W3CDTF">2021-12-08T16:05:33Z</dcterms:modified>
</cp:coreProperties>
</file>